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3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5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3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0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8183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840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188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090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398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38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2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40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94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809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36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08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08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8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037E126-BD6B-4B3B-A9FF-76F05C82C7F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F0831-33D1-4885-AEE2-91C72149D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73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BDBAF7-4EA0-098E-0864-A1C86F03F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81" y="41918"/>
            <a:ext cx="9088112" cy="6816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DEFAC-4792-C6C0-2041-AFF7B29856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US" sz="1600" dirty="0"/>
            </a:br>
            <a:endParaRPr lang="ru-RU" sz="1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9C247-182B-183D-020C-B4CC6C104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0"/>
            <a:ext cx="8970148" cy="664028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highlight>
                  <a:srgbClr val="008000"/>
                </a:highlight>
              </a:rPr>
              <a:t>ирландский паб </a:t>
            </a:r>
          </a:p>
          <a:p>
            <a:pPr algn="ctr"/>
            <a:r>
              <a:rPr lang="ru-RU" b="1" dirty="0">
                <a:highlight>
                  <a:srgbClr val="008000"/>
                </a:highlight>
              </a:rPr>
              <a:t>ПРИГОРОДНОГО ФОРМАТА </a:t>
            </a:r>
          </a:p>
          <a:p>
            <a:pPr algn="ctr"/>
            <a:r>
              <a:rPr lang="en-US" sz="4400" b="1" dirty="0">
                <a:solidFill>
                  <a:schemeClr val="accent2"/>
                </a:solidFill>
                <a:highlight>
                  <a:srgbClr val="008000"/>
                </a:highlight>
              </a:rPr>
              <a:t>WILLIE FISHER PUB</a:t>
            </a:r>
            <a:endParaRPr lang="ru-RU" sz="4400" b="1" dirty="0">
              <a:solidFill>
                <a:schemeClr val="accent2"/>
              </a:solidFill>
              <a:highlight>
                <a:srgbClr val="008000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A3B5D5-577E-B5C6-267C-19B125DCD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8" y="106188"/>
            <a:ext cx="1565563" cy="1566787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outerShdw blurRad="50800" dir="6420000" sx="117000" sy="117000" algn="ctr" rotWithShape="0">
              <a:schemeClr val="accent2"/>
            </a:outerShdw>
            <a:reflection blurRad="355600" stA="0" endPos="80000" dist="63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1EF15B-1975-5394-C688-C8AFF0B49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084" y="106188"/>
            <a:ext cx="1565563" cy="1566787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outerShdw blurRad="50800" dir="6420000" sx="117000" sy="117000" algn="ctr" rotWithShape="0">
              <a:schemeClr val="accent2"/>
            </a:outerShdw>
            <a:reflection blurRad="355600" stA="0" endPos="80000" dist="6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386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93E2C-C594-67DB-8CEE-2165FA1D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4655"/>
            <a:ext cx="9404723" cy="849745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УНИКАЛЬНОСТЬ ПРОЕКТА: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24E5A-B28B-1B40-5DA7-5294DE83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914400"/>
            <a:ext cx="8946541" cy="5334000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accent2"/>
                </a:solidFill>
              </a:rPr>
              <a:t>Это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хобби</a:t>
            </a:r>
          </a:p>
          <a:p>
            <a:r>
              <a:rPr lang="ru-RU" sz="2200" b="1" dirty="0">
                <a:solidFill>
                  <a:schemeClr val="accent2"/>
                </a:solidFill>
              </a:rPr>
              <a:t>Это постоянные положительные и интересные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коммуникации</a:t>
            </a:r>
          </a:p>
          <a:p>
            <a:r>
              <a:rPr lang="ru-RU" sz="2200" b="1" dirty="0">
                <a:solidFill>
                  <a:schemeClr val="accent2"/>
                </a:solidFill>
              </a:rPr>
              <a:t>Это полезные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знакомства</a:t>
            </a:r>
          </a:p>
          <a:p>
            <a:r>
              <a:rPr lang="ru-RU" sz="2200" b="1" dirty="0">
                <a:solidFill>
                  <a:schemeClr val="accent2"/>
                </a:solidFill>
              </a:rPr>
              <a:t>Это возможность заниматься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поддержкой</a:t>
            </a:r>
            <a:r>
              <a:rPr lang="ru-RU" sz="2200" b="1" dirty="0">
                <a:solidFill>
                  <a:schemeClr val="accent2"/>
                </a:solidFill>
              </a:rPr>
              <a:t> местного спорта и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благотворительностью</a:t>
            </a:r>
          </a:p>
          <a:p>
            <a:r>
              <a:rPr lang="ru-RU" sz="2200" b="1" dirty="0">
                <a:solidFill>
                  <a:schemeClr val="accent2"/>
                </a:solidFill>
              </a:rPr>
              <a:t>Это уникальная собственная площадка для проведения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личных</a:t>
            </a:r>
            <a:r>
              <a:rPr lang="ru-RU" sz="2200" b="1" dirty="0">
                <a:solidFill>
                  <a:schemeClr val="accent2"/>
                </a:solidFill>
              </a:rPr>
              <a:t> закрытых и открытых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бизнес встреч</a:t>
            </a:r>
            <a:r>
              <a:rPr lang="ru-RU" sz="2200" b="1" dirty="0">
                <a:solidFill>
                  <a:schemeClr val="accent2"/>
                </a:solidFill>
              </a:rPr>
              <a:t> и  мероприятий</a:t>
            </a:r>
          </a:p>
          <a:p>
            <a:r>
              <a:rPr lang="ru-RU" sz="2200" b="1" dirty="0">
                <a:solidFill>
                  <a:schemeClr val="accent2"/>
                </a:solidFill>
              </a:rPr>
              <a:t>Это очень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эффективный</a:t>
            </a:r>
            <a:r>
              <a:rPr lang="ru-RU" sz="2200" b="1" dirty="0">
                <a:solidFill>
                  <a:schemeClr val="accent2"/>
                </a:solidFill>
              </a:rPr>
              <a:t> и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прибыльный</a:t>
            </a:r>
            <a:r>
              <a:rPr lang="ru-RU" sz="2200" b="1" dirty="0">
                <a:solidFill>
                  <a:schemeClr val="accent2"/>
                </a:solidFill>
              </a:rPr>
              <a:t> бизнес</a:t>
            </a:r>
          </a:p>
          <a:p>
            <a:r>
              <a:rPr lang="ru-RU" sz="2200" b="1" dirty="0">
                <a:solidFill>
                  <a:schemeClr val="accent2"/>
                </a:solidFill>
              </a:rPr>
              <a:t>Это просто </a:t>
            </a:r>
            <a:r>
              <a:rPr lang="ru-RU" sz="2200" b="1" dirty="0">
                <a:solidFill>
                  <a:schemeClr val="accent2"/>
                </a:solidFill>
                <a:highlight>
                  <a:srgbClr val="008000"/>
                </a:highlight>
              </a:rPr>
              <a:t>очень атмосферная обстановка</a:t>
            </a:r>
            <a:r>
              <a:rPr lang="ru-RU" sz="2200" b="1" dirty="0">
                <a:solidFill>
                  <a:schemeClr val="accent2"/>
                </a:solidFill>
              </a:rPr>
              <a:t>, откуда не хочется уходить!!!</a:t>
            </a:r>
          </a:p>
        </p:txBody>
      </p:sp>
    </p:spTree>
    <p:extLst>
      <p:ext uri="{BB962C8B-B14F-4D97-AF65-F5344CB8AC3E}">
        <p14:creationId xmlns:p14="http://schemas.microsoft.com/office/powerpoint/2010/main" val="212476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04D6-9AE0-131D-5F3C-F88CBC59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884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</a:rPr>
              <a:t>Общие финансовые показатели: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3B52E-C784-6386-849D-0FC03C2B2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87055"/>
            <a:ext cx="8946541" cy="3953164"/>
          </a:xfrm>
        </p:spPr>
        <p:txBody>
          <a:bodyPr/>
          <a:lstStyle/>
          <a:p>
            <a:r>
              <a:rPr lang="ru-RU" sz="2400" b="1" dirty="0">
                <a:solidFill>
                  <a:schemeClr val="accent2"/>
                </a:solidFill>
                <a:latin typeface="+mn-lt"/>
              </a:rPr>
              <a:t>Маржинальность </a:t>
            </a:r>
            <a:r>
              <a:rPr lang="ru-RU" sz="24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</a:rPr>
              <a:t>62 – 70%</a:t>
            </a:r>
          </a:p>
          <a:p>
            <a:r>
              <a:rPr lang="ru-RU" sz="2400" b="1" dirty="0">
                <a:solidFill>
                  <a:schemeClr val="accent2"/>
                </a:solidFill>
                <a:latin typeface="+mn-lt"/>
              </a:rPr>
              <a:t>Точка безубыточности от выручки в </a:t>
            </a:r>
            <a:r>
              <a:rPr lang="ru-RU" sz="24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</a:rPr>
              <a:t>6000 рублей </a:t>
            </a:r>
            <a:r>
              <a:rPr lang="ru-RU" sz="2400" b="1" dirty="0">
                <a:solidFill>
                  <a:schemeClr val="accent2"/>
                </a:solidFill>
                <a:latin typeface="+mn-lt"/>
              </a:rPr>
              <a:t>в день</a:t>
            </a:r>
          </a:p>
          <a:p>
            <a:r>
              <a:rPr lang="ru-RU" sz="2400" b="1" dirty="0">
                <a:solidFill>
                  <a:schemeClr val="accent2"/>
                </a:solidFill>
                <a:latin typeface="+mn-lt"/>
              </a:rPr>
              <a:t>Средний чек </a:t>
            </a:r>
            <a:r>
              <a:rPr lang="ru-RU" sz="24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</a:rPr>
              <a:t>850 рублей</a:t>
            </a:r>
          </a:p>
          <a:p>
            <a:r>
              <a:rPr lang="ru-RU" sz="2400" b="1" dirty="0">
                <a:solidFill>
                  <a:schemeClr val="accent2"/>
                </a:solidFill>
                <a:latin typeface="+mn-lt"/>
              </a:rPr>
              <a:t>Средний период окупаемости паба </a:t>
            </a:r>
            <a:r>
              <a:rPr lang="ru-RU" sz="24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</a:rPr>
              <a:t>от 6 до 12 месяцев</a:t>
            </a:r>
          </a:p>
          <a:p>
            <a:r>
              <a:rPr lang="ru-RU" sz="2400" b="1" dirty="0">
                <a:solidFill>
                  <a:schemeClr val="accent2"/>
                </a:solidFill>
                <a:latin typeface="+mn-lt"/>
              </a:rPr>
              <a:t>Чистая эффективность </a:t>
            </a:r>
            <a:r>
              <a:rPr lang="ru-RU" sz="24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</a:rPr>
              <a:t>27-35%</a:t>
            </a:r>
          </a:p>
          <a:p>
            <a:r>
              <a:rPr lang="ru-RU" sz="2400" b="1" dirty="0">
                <a:solidFill>
                  <a:schemeClr val="accent2"/>
                </a:solidFill>
                <a:latin typeface="+mn-lt"/>
              </a:rPr>
              <a:t>Средняя доля доставки в общей выручке – </a:t>
            </a:r>
            <a:r>
              <a:rPr lang="ru-RU" sz="24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</a:rPr>
              <a:t>45%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65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7313A-D1F7-44BB-A4F9-33E46378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cs typeface="Times New Roman" panose="02020603050405020304" pitchFamily="18" charset="0"/>
              </a:rPr>
              <a:t>Форматы инвестирования проекта: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54278-597C-FC3F-1FA4-1E24E48A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22400"/>
            <a:ext cx="10192761" cy="482599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Развитие и продвижение франшизы проекта – </a:t>
            </a:r>
            <a:r>
              <a:rPr lang="ru-RU" sz="28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cs typeface="Times New Roman" panose="02020603050405020304" pitchFamily="18" charset="0"/>
              </a:rPr>
              <a:t>инвестиции 2 </a:t>
            </a:r>
            <a:r>
              <a:rPr lang="ru-RU" sz="2800" b="1" dirty="0" err="1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cs typeface="Times New Roman" panose="02020603050405020304" pitchFamily="18" charset="0"/>
              </a:rPr>
              <a:t>млн.руб</a:t>
            </a:r>
            <a:r>
              <a:rPr lang="ru-RU" sz="28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Открытие собственного паба – </a:t>
            </a:r>
            <a:r>
              <a:rPr lang="ru-RU" sz="28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cs typeface="Times New Roman" panose="02020603050405020304" pitchFamily="18" charset="0"/>
              </a:rPr>
              <a:t>инвестиции 3 млн. руб.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(доли 70% (владелец)/30% (инвестор). До закрытия «тела» инвестиций, инвестору </a:t>
            </a:r>
            <a:r>
              <a:rPr lang="ru-RU" b="1" dirty="0" err="1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первоочередно</a:t>
            </a:r>
            <a:r>
              <a:rPr lang="ru-RU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 переводятся 60% от прибыли)</a:t>
            </a:r>
          </a:p>
          <a:p>
            <a:r>
              <a:rPr lang="ru-RU" sz="28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Открытие паба по франшизе – </a:t>
            </a:r>
            <a:r>
              <a:rPr lang="ru-RU" sz="28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cs typeface="Times New Roman" panose="02020603050405020304" pitchFamily="18" charset="0"/>
              </a:rPr>
              <a:t>инвестиции 3,4 млн. руб.</a:t>
            </a:r>
            <a:r>
              <a:rPr lang="ru-RU" sz="28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(инвестор полный владелец бизнеса)</a:t>
            </a:r>
          </a:p>
        </p:txBody>
      </p:sp>
    </p:spTree>
    <p:extLst>
      <p:ext uri="{BB962C8B-B14F-4D97-AF65-F5344CB8AC3E}">
        <p14:creationId xmlns:p14="http://schemas.microsoft.com/office/powerpoint/2010/main" val="3104453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7A87-FB47-C0B4-D84B-7F7ED6E4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350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cs typeface="Times New Roman" panose="02020603050405020304" pitchFamily="18" charset="0"/>
              </a:rPr>
              <a:t>У тебя всё обязательно получится!)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378FA-47DF-D0C8-837F-E815346BA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948" y="1872675"/>
            <a:ext cx="5597234" cy="4197926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238656B-B2B6-9C20-259E-822AE4984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08123"/>
              </p:ext>
            </p:extLst>
          </p:nvPr>
        </p:nvGraphicFramePr>
        <p:xfrm>
          <a:off x="5347855" y="1302328"/>
          <a:ext cx="5624945" cy="3505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24945">
                  <a:extLst>
                    <a:ext uri="{9D8B030D-6E8A-4147-A177-3AD203B41FA5}">
                      <a16:colId xmlns:a16="http://schemas.microsoft.com/office/drawing/2014/main" val="167005050"/>
                    </a:ext>
                  </a:extLst>
                </a:gridCol>
              </a:tblGrid>
              <a:tr h="3306617">
                <a:tc>
                  <a:txBody>
                    <a:bodyPr/>
                    <a:lstStyle/>
                    <a:p>
                      <a:pPr algn="l"/>
                      <a:r>
                        <a:rPr lang="ru-RU" sz="3200" dirty="0">
                          <a:solidFill>
                            <a:schemeClr val="accent2"/>
                          </a:solidFill>
                        </a:rPr>
                        <a:t>Телефон: </a:t>
                      </a:r>
                      <a:r>
                        <a:rPr lang="ru-RU" sz="3200" u="sng" dirty="0">
                          <a:solidFill>
                            <a:schemeClr val="accent2"/>
                          </a:solidFill>
                        </a:rPr>
                        <a:t>8(918)643-62-90</a:t>
                      </a:r>
                    </a:p>
                    <a:p>
                      <a:pPr algn="l"/>
                      <a:r>
                        <a:rPr lang="ru-RU" sz="3200" dirty="0" err="1">
                          <a:solidFill>
                            <a:schemeClr val="accent2"/>
                          </a:solidFill>
                        </a:rPr>
                        <a:t>Ватсап</a:t>
                      </a:r>
                      <a:r>
                        <a:rPr lang="ru-RU" sz="3200" dirty="0">
                          <a:solidFill>
                            <a:schemeClr val="accent2"/>
                          </a:solidFill>
                        </a:rPr>
                        <a:t>: 8(985)420-32-41</a:t>
                      </a:r>
                      <a:endParaRPr lang="en-US" sz="3200" dirty="0">
                        <a:solidFill>
                          <a:schemeClr val="accent2"/>
                        </a:solidFill>
                      </a:endParaRPr>
                    </a:p>
                    <a:p>
                      <a:pPr algn="l"/>
                      <a:endParaRPr lang="en-US" sz="3200" dirty="0">
                        <a:solidFill>
                          <a:schemeClr val="accent2"/>
                        </a:solidFill>
                      </a:endParaRPr>
                    </a:p>
                    <a:p>
                      <a:pPr algn="l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@a_korovyakovskiy</a:t>
                      </a:r>
                    </a:p>
                    <a:p>
                      <a:pPr algn="l"/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@WillieFisher_Pub</a:t>
                      </a:r>
                    </a:p>
                    <a:p>
                      <a:pPr algn="l"/>
                      <a:endParaRPr lang="en-US" sz="3200" dirty="0">
                        <a:solidFill>
                          <a:schemeClr val="accent2"/>
                        </a:solidFill>
                      </a:endParaRPr>
                    </a:p>
                    <a:p>
                      <a:pPr algn="l"/>
                      <a:r>
                        <a:rPr lang="ru-RU" sz="3200" dirty="0">
                          <a:solidFill>
                            <a:schemeClr val="accent2"/>
                          </a:solidFill>
                        </a:rPr>
                        <a:t>Сайт: </a:t>
                      </a:r>
                      <a:r>
                        <a:rPr lang="en-US" sz="3200" dirty="0">
                          <a:solidFill>
                            <a:schemeClr val="accent2"/>
                          </a:solidFill>
                        </a:rPr>
                        <a:t>WillieFisher.ru</a:t>
                      </a:r>
                      <a:endParaRPr lang="ru-RU" sz="32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296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734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B49C0-67E5-26BA-6F50-EEE08D4AC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83127"/>
            <a:ext cx="9404723" cy="1770121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Атмосферное и уютное</a:t>
            </a:r>
            <a:r>
              <a:rPr lang="ru-RU" sz="36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место для отдыха и развлечения семьёй, компанией</a:t>
            </a:r>
            <a:endParaRPr lang="ru-RU" sz="3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DA0926-82F5-248D-2A8B-FFE65B811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868995"/>
            <a:ext cx="3991203" cy="498900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EF27C-A590-B730-01BD-DC16E8C95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3" y="1877204"/>
            <a:ext cx="6662057" cy="49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2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FC120-8CCC-A12E-77C7-72F70AD4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339137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Авторская кухня </a:t>
            </a:r>
            <a:br>
              <a:rPr lang="ru-RU" sz="4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</a:br>
            <a:r>
              <a:rPr lang="ru-RU" sz="4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100% натуральные ингредиенты </a:t>
            </a:r>
            <a:br>
              <a:rPr lang="ru-RU" sz="4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</a:br>
            <a:endParaRPr lang="ru-RU" sz="3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388064-7A5D-DE4E-4FFE-2EB287884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3429000" cy="3810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DAC6E-5E06-F23D-7501-E2FC990D9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71" y="3038475"/>
            <a:ext cx="3438525" cy="381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82F56-0B8C-0875-1201-2DA152DD1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028950"/>
            <a:ext cx="343852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C90C0-9F56-CD19-22CC-C3B30DF03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3019425"/>
            <a:ext cx="34385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3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6432F8-DA18-DD30-A6C9-DDC8A43F5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36" y="2111729"/>
            <a:ext cx="6323830" cy="4742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546CEB-FB6B-ABF2-1A37-1DCC79DA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1" y="110836"/>
            <a:ext cx="9273744" cy="1533237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Willie Fisher Pub</a:t>
            </a:r>
            <a:r>
              <a:rPr lang="en-US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размещается в пригородных </a:t>
            </a:r>
            <a:r>
              <a:rPr lang="ru-RU" sz="24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населенных</a:t>
            </a: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пунктах (аналоговые заведения можно встретить только в крупных городах и центрах). </a:t>
            </a:r>
            <a:br>
              <a:rPr lang="en-US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Близкое расположение заведения в локации проживания вызывает искренний восторг гостей </a:t>
            </a:r>
            <a:endParaRPr lang="ru-RU" sz="24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734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140CF-AC1E-3E28-F019-747B3EF73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3" y="143310"/>
            <a:ext cx="8820728" cy="225843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Разнообразие игр и развлечений</a:t>
            </a:r>
            <a:br>
              <a:rPr lang="en-US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(дартс, </a:t>
            </a:r>
            <a:r>
              <a:rPr lang="ru-RU" sz="24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дженга</a:t>
            </a: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, нарды, шахматы, настольные игры, </a:t>
            </a:r>
            <a:b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мини приставки и другое) </a:t>
            </a:r>
            <a:b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4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и регулярно проводимые мероприятия </a:t>
            </a:r>
            <a:br>
              <a:rPr lang="ru-RU" sz="24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</a:b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(тематические вечеринки, дни рождения, турниры, соревнования по настольным играм, </a:t>
            </a:r>
            <a:r>
              <a:rPr lang="ru-RU" sz="24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октоберфест</a:t>
            </a: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, </a:t>
            </a:r>
            <a:r>
              <a:rPr lang="ru-RU" sz="2400" b="1" u="sng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бизнес встречи</a:t>
            </a:r>
            <a:r>
              <a:rPr lang="ru-RU" sz="2400" b="1" u="sng" dirty="0">
                <a:solidFill>
                  <a:schemeClr val="accent2"/>
                </a:solidFill>
                <a:latin typeface="+mn-lt"/>
                <a:ea typeface="Calibri" panose="020F0502020204030204" pitchFamily="34" charset="0"/>
              </a:rPr>
              <a:t>, семинары </a:t>
            </a:r>
            <a:r>
              <a:rPr lang="ru-RU" sz="24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и другое)</a:t>
            </a:r>
            <a:endParaRPr lang="ru-RU" sz="24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6E1E37-3A32-84ED-04D4-F37BF666B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3275"/>
            <a:ext cx="4686300" cy="3514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C026C-469A-A058-7905-6FCB6DCE5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2909455"/>
            <a:ext cx="4686300" cy="3514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D0DF89-D4CC-BC09-A51C-6BC0DC8D4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59" y="2835564"/>
            <a:ext cx="3016827" cy="402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52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67AE2A-FCF9-2B5F-08CD-AC4510B86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39" y="1847272"/>
            <a:ext cx="4008582" cy="50107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9427A-AF6D-7E77-E8C4-EBA9FA15F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01" y="1847272"/>
            <a:ext cx="3758045" cy="5010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F3D46D-F06D-33FD-0948-18E2571A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739" y="129310"/>
            <a:ext cx="8403243" cy="1376218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Х</a:t>
            </a:r>
            <a:r>
              <a:rPr lang="ru-RU" sz="36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аризматичный, общительный </a:t>
            </a:r>
            <a:br>
              <a:rPr lang="ru-RU" sz="36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и внимательный персонал</a:t>
            </a:r>
            <a:r>
              <a:rPr lang="ru-RU" sz="36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br>
              <a:rPr lang="ru-RU" sz="36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36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(бармен-заводила, пабликэн)</a:t>
            </a:r>
            <a:endParaRPr lang="ru-RU" sz="36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804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3340-F892-1AA3-2B8C-E716D1AE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Приятные и порядочные гости</a:t>
            </a:r>
            <a:r>
              <a:rPr lang="ru-RU" sz="36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, исключены антисоциальные элементы</a:t>
            </a:r>
            <a:endParaRPr lang="ru-RU" sz="3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4F6DA2-B752-DD0E-99A6-A6BD274D3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238"/>
            <a:ext cx="5594349" cy="419576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DE7E04-E6EF-55F8-D077-7171F3F8D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4" y="1745673"/>
            <a:ext cx="6816436" cy="5112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4F7AEB-AE0E-B5FA-88D8-F90F521C4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03" y="1573793"/>
            <a:ext cx="1872092" cy="23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0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54E9-B19E-CD07-7E56-A342DEFD4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cs typeface="Times New Roman" panose="02020603050405020304" pitchFamily="18" charset="0"/>
              </a:rPr>
              <a:t>Willie Fisher Pub </a:t>
            </a:r>
            <a:r>
              <a:rPr lang="en-US" sz="4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– </a:t>
            </a:r>
            <a:br>
              <a:rPr lang="ru-RU" sz="40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может стать штаб-квартирой местных спортивных клубов</a:t>
            </a:r>
            <a:endParaRPr lang="ru-RU" sz="4000" b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4958B8-A29B-3831-DAEA-4CB795254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09"/>
            <a:ext cx="6050253" cy="45376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B1FE9-B2E9-6D74-ACF0-FC852C79C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09" y="1685636"/>
            <a:ext cx="3879273" cy="5172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B25015-AC2F-B76F-27B4-E69E4528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51" y="2619499"/>
            <a:ext cx="2215861" cy="393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08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58F16-7E3A-4888-25BB-4EA8861F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3223355"/>
          </a:xfrm>
        </p:spPr>
        <p:txBody>
          <a:bodyPr/>
          <a:lstStyle/>
          <a:p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ru-RU" sz="2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Гарантированное место притяжения</a:t>
            </a: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для жителей </a:t>
            </a:r>
            <a:r>
              <a:rPr lang="ru-RU" sz="2000" b="1" dirty="0" err="1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населенных</a:t>
            </a: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пунктов пригородного типа</a:t>
            </a:r>
            <a:b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- Отсутствие конкурентов в местах дислокации </a:t>
            </a:r>
            <a:r>
              <a:rPr lang="en-US" sz="2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Willie Fisher Pub</a:t>
            </a:r>
            <a:br>
              <a:rPr lang="en-US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en-US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ru-RU" sz="2000" b="1" dirty="0">
                <a:solidFill>
                  <a:schemeClr val="accent2"/>
                </a:solidFill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Ассоциативный контраст</a:t>
            </a:r>
            <a:b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ru-RU" sz="2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Гарантированный и постоянный</a:t>
            </a: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трафик гостей</a:t>
            </a:r>
            <a:b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ru-RU" sz="2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Высокая маржинальность</a:t>
            </a: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бизнеса + высокий чек</a:t>
            </a:r>
            <a:b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ru-RU" sz="2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Доставка</a:t>
            </a: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 как дополнительный источник выручки</a:t>
            </a:r>
            <a:b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- Различные форматы бизнеса (Паб – </a:t>
            </a:r>
            <a:r>
              <a:rPr lang="en-US" sz="2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Willie Fisher Pub</a:t>
            </a:r>
            <a:r>
              <a:rPr lang="ru-RU" sz="2000" b="1" dirty="0"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</a:rPr>
              <a:t>, Кухня самовывоз и доставка или лаундж кафе – </a:t>
            </a:r>
            <a:r>
              <a:rPr lang="ru-RU" sz="2000" b="1" dirty="0" err="1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ФишФуд</a:t>
            </a:r>
            <a:r>
              <a:rPr lang="ru-RU" sz="2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effectLst/>
                <a:highlight>
                  <a:srgbClr val="008000"/>
                </a:highlight>
                <a:latin typeface="+mn-lt"/>
                <a:ea typeface="Calibri" panose="020F0502020204030204" pitchFamily="34" charset="0"/>
              </a:rPr>
              <a:t>N1)</a:t>
            </a:r>
            <a:endParaRPr lang="ru-RU" sz="2000" b="1" dirty="0">
              <a:solidFill>
                <a:schemeClr val="accent2"/>
              </a:solidFill>
              <a:highlight>
                <a:srgbClr val="008000"/>
              </a:highlight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7D67B3-67F0-F0C7-8EEA-F6C277DC3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62745"/>
            <a:ext cx="4793673" cy="35952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698E2-F648-6B9E-4A6E-ED298770D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44" y="3249661"/>
            <a:ext cx="2706255" cy="3608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E03BD7-7C63-AA49-737B-B51FA34EE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734" y="1167255"/>
            <a:ext cx="1939266" cy="19407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9F97C-DF3F-928B-B9F7-9B843F9A9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06" y="2961025"/>
            <a:ext cx="1935019" cy="193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783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1523</TotalTime>
  <Words>403</Words>
  <Application>Microsoft Office PowerPoint</Application>
  <PresentationFormat>Widescreen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</vt:lpstr>
      <vt:lpstr> </vt:lpstr>
      <vt:lpstr>Атмосферное и уютное место для отдыха и развлечения семьёй, компанией</vt:lpstr>
      <vt:lpstr>Авторская кухня  100% натуральные ингредиенты  </vt:lpstr>
      <vt:lpstr>Willie Fisher Pub размещается в пригородных населенных пунктах (аналоговые заведения можно встретить только в крупных городах и центрах).  Близкое расположение заведения в локации проживания вызывает искренний восторг гостей </vt:lpstr>
      <vt:lpstr>Разнообразие игр и развлечений (дартс, дженга, нарды, шахматы, настольные игры,  мини приставки и другое)  и регулярно проводимые мероприятия  (тематические вечеринки, дни рождения, турниры, соревнования по настольным играм, октоберфест, бизнес встречи, семинары и другое)</vt:lpstr>
      <vt:lpstr>Харизматичный, общительный  и внимательный персонал  (бармен-заводила, пабликэн)</vt:lpstr>
      <vt:lpstr>Приятные и порядочные гости, исключены антисоциальные элементы</vt:lpstr>
      <vt:lpstr>Willie Fisher Pub –  может стать штаб-квартирой местных спортивных клубов</vt:lpstr>
      <vt:lpstr>- Гарантированное место притяжения для жителей населенных пунктов пригородного типа - Отсутствие конкурентов в местах дислокации Willie Fisher Pub - Ассоциативный контраст - Гарантированный и постоянный трафик гостей - Высокая маржинальность бизнеса + высокий чек - Доставка как дополнительный источник выручки - Различные форматы бизнеса (Паб – Willie Fisher Pub, Кухня самовывоз и доставка или лаундж кафе – ФишФуд N1)</vt:lpstr>
      <vt:lpstr>УНИКАЛЬНОСТЬ ПРОЕКТА:</vt:lpstr>
      <vt:lpstr>Общие финансовые показатели:</vt:lpstr>
      <vt:lpstr>Форматы инвестирования проекта:</vt:lpstr>
      <vt:lpstr>У тебя всё обязательно получится!)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Top</dc:creator>
  <cp:lastModifiedBy>Top</cp:lastModifiedBy>
  <cp:revision>10</cp:revision>
  <dcterms:created xsi:type="dcterms:W3CDTF">2022-09-30T11:24:11Z</dcterms:created>
  <dcterms:modified xsi:type="dcterms:W3CDTF">2022-10-03T20:21:04Z</dcterms:modified>
</cp:coreProperties>
</file>